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Default Extension="gif" ContentType="image/gif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  <p:extLst>
      <p:ext uri="{EC167BDD-8182-4AB7-AECC-EB403E3ABB37}">
        <p14:laserClr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000000"/>
        </p14:laserClr>
      </p:ext>
      <p:ext uri="{2FDB2607-1784-4EEB-B798-7EB5836EED8A}">
        <p14:showMediaCtrls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29765"/>
    <p:restoredTop sz="91530"/>
  </p:normalViewPr>
  <p:slideViewPr>
    <p:cSldViewPr snapToGrid="0" snapToObjects="1">
      <p:cViewPr varScale="1">
        <p:scale>
          <a:sx n="109" d="100"/>
          <a:sy n="109" d="100"/>
        </p:scale>
        <p:origin x="-25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userDrawn="1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4290" tIns="34290" rIns="34290" bIns="34290" anchor="ctr">
            <a:normAutofit lnSpcReduction="10000"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The Coding Bootcamp</a:t>
            </a:r>
          </a:p>
        </p:txBody>
      </p:sp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100" i="1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0" name="Shape 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3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" name="Shape 4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32358" y="6411721"/>
            <a:ext cx="3917513" cy="486922"/>
            <a:chOff x="0" y="0"/>
            <a:chExt cx="3917511" cy="486921"/>
          </a:xfrm>
        </p:grpSpPr>
        <p:pic>
          <p:nvPicPr>
            <p:cNvPr id="5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39450"/>
            <a:stretch>
              <a:fillRect/>
            </a:stretch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image1.png" descr="Content Placeholder 8"/>
            <p:cNvPicPr>
              <a:picLocks noChangeAspect="1"/>
            </p:cNvPicPr>
            <p:nvPr/>
          </p:nvPicPr>
          <p:blipFill>
            <a:blip r:embed="rId6">
              <a:extLst/>
            </a:blip>
            <a:srcRect r="92757"/>
            <a:stretch>
              <a:fillRect/>
            </a:stretch>
          </p:blipFill>
          <p:spPr>
            <a:xfrm>
              <a:off x="0" y="-1"/>
              <a:ext cx="420452" cy="486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8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Relationship Id="rId3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5.tiff"/><Relationship Id="rId5" Type="http://schemas.openxmlformats.org/officeDocument/2006/relationships/image" Target="../media/image4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odingbootcamp.hosted.panopto.com/Panopto/Pages/Viewer.aspx?id=1f9fe2d2-f6bc-4fef-b155-a9430182d398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u.bootcampcontent.com/NU-Coding-Bootcamp/NUCHI201808FSF4.git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Git’n Pro with HTML/CSS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Collaborative Coding</a:t>
            </a:r>
          </a:p>
        </p:txBody>
      </p:sp>
      <p:pic>
        <p:nvPicPr>
          <p:cNvPr id="240" name="image5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The Team’s Task</a:t>
            </a:r>
          </a:p>
        </p:txBody>
      </p:sp>
      <p:sp>
        <p:nvSpPr>
          <p:cNvPr id="245" name="Shape 245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Programming Team: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D4DD046-0E04-3B43-9897-7EE5072E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8" y="3859526"/>
            <a:ext cx="1828800" cy="165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FAF1D15-095D-5D46-A85D-8763A7F8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420" y="3895264"/>
            <a:ext cx="1038564" cy="1507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7160A64-1A40-8C41-AE14-423180AB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6" y="3895264"/>
            <a:ext cx="1389447" cy="1667336"/>
          </a:xfrm>
          <a:prstGeom prst="rect">
            <a:avLst/>
          </a:prstGeom>
        </p:spPr>
      </p:pic>
      <p:sp>
        <p:nvSpPr>
          <p:cNvPr id="11" name="Shape 25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5967A5-D228-9F4C-A705-158064AE9D94}"/>
              </a:ext>
            </a:extLst>
          </p:cNvPr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Angelou</a:t>
            </a:r>
            <a:endParaRPr dirty="0"/>
          </a:p>
        </p:txBody>
      </p:sp>
      <p:sp>
        <p:nvSpPr>
          <p:cNvPr id="12" name="Shape 25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6A3EB7B-B61D-B34E-8091-69AC737DAC01}"/>
              </a:ext>
            </a:extLst>
          </p:cNvPr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 Sexton</a:t>
            </a:r>
            <a:endParaRPr dirty="0"/>
          </a:p>
        </p:txBody>
      </p:sp>
      <p:sp>
        <p:nvSpPr>
          <p:cNvPr id="13" name="Shape 25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B04E8BC-C2B0-F645-A59E-3DCB60A92CF5}"/>
              </a:ext>
            </a:extLst>
          </p:cNvPr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 Scott Heron</a:t>
            </a:r>
            <a:endParaRPr dirty="0"/>
          </a:p>
        </p:txBody>
      </p:sp>
      <p:sp>
        <p:nvSpPr>
          <p:cNvPr id="15" name="Shape 24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32C9FAF-6CBE-5B4B-B08B-B440CFFF0768}"/>
              </a:ext>
            </a:extLst>
          </p:cNvPr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Task:  </a:t>
            </a:r>
            <a:r>
              <a:rPr lang="en-US" dirty="0"/>
              <a:t>Make a list of creative works you’ve written in the past</a:t>
            </a:r>
            <a:endParaRPr dirty="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Maya</a:t>
            </a:r>
            <a:r>
              <a:rPr dirty="0"/>
              <a:t> &amp; </a:t>
            </a:r>
            <a:r>
              <a:rPr lang="en-US" dirty="0"/>
              <a:t>Gil</a:t>
            </a:r>
            <a:r>
              <a:rPr dirty="0"/>
              <a:t> make their edits</a:t>
            </a:r>
          </a:p>
        </p:txBody>
      </p:sp>
      <p:sp>
        <p:nvSpPr>
          <p:cNvPr id="252" name="Shape 252"/>
          <p:cNvSpPr/>
          <p:nvPr/>
        </p:nvSpPr>
        <p:spPr>
          <a:xfrm flipV="1">
            <a:off x="2057399" y="1499176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25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Shape 254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Programming</a:t>
            </a:r>
            <a:r>
              <a:rPr dirty="0"/>
              <a:t> Away…</a:t>
            </a:r>
          </a:p>
        </p:txBody>
      </p:sp>
      <p:sp>
        <p:nvSpPr>
          <p:cNvPr id="255" name="Shape 255"/>
          <p:cNvSpPr/>
          <p:nvPr/>
        </p:nvSpPr>
        <p:spPr>
          <a:xfrm flipV="1">
            <a:off x="2085974" y="4746998"/>
            <a:ext cx="457202" cy="327933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Programming Away…</a:t>
            </a:r>
          </a:p>
        </p:txBody>
      </p:sp>
      <p:pic>
        <p:nvPicPr>
          <p:cNvPr id="2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Version</a:t>
            </a:r>
          </a:p>
        </p:txBody>
      </p:sp>
      <p:sp>
        <p:nvSpPr>
          <p:cNvPr id="259" name="Shape 25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Version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886FB79-732B-0141-991D-6D3965847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39" y="1580082"/>
            <a:ext cx="1038564" cy="1507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C69969F5-4A52-554A-97B9-58FBDF9BB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5" y="4525645"/>
            <a:ext cx="1389447" cy="16673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Different Solutions</a:t>
            </a:r>
          </a:p>
        </p:txBody>
      </p:sp>
      <p:sp>
        <p:nvSpPr>
          <p:cNvPr id="265" name="Shape 265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266" name="Shape 266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grpSp>
        <p:nvGrpSpPr>
          <p:cNvPr id="269" name="Group 269"/>
          <p:cNvGrpSpPr/>
          <p:nvPr/>
        </p:nvGrpSpPr>
        <p:grpSpPr>
          <a:xfrm>
            <a:off x="3416416" y="804385"/>
            <a:ext cx="1849605" cy="1399492"/>
            <a:chOff x="0" y="0"/>
            <a:chExt cx="1849603" cy="1399491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rPr dirty="0"/>
                <a:t>        Different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E6876CB-C2D9-F34B-A67C-299C3D56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2829300"/>
            <a:ext cx="1611059" cy="233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F1586E5-D67C-7E4D-BAD5-266FE5968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128" y="282930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t>Resolution</a:t>
            </a:r>
          </a:p>
        </p:txBody>
      </p:sp>
      <p:sp>
        <p:nvSpPr>
          <p:cNvPr id="274" name="Shape 274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r>
              <a:t>“Let’s settle on this…”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 </a:t>
            </a:r>
          </a:p>
          <a:p>
            <a:pPr>
              <a:defRPr sz="2400"/>
            </a:pPr>
            <a:r>
              <a:rPr dirty="0"/>
              <a:t>    &lt;li&gt;</a:t>
            </a:r>
            <a:r>
              <a:rPr lang="en-US" dirty="0"/>
              <a:t>Poems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Albums</a:t>
            </a:r>
            <a:r>
              <a:rPr dirty="0"/>
              <a:t>&lt;/li&gt;</a:t>
            </a:r>
            <a:br>
              <a:rPr dirty="0"/>
            </a:br>
            <a:r>
              <a:rPr dirty="0"/>
              <a:t>    &lt;li&gt;</a:t>
            </a:r>
            <a:r>
              <a:rPr lang="en-US" dirty="0"/>
              <a:t>Songs</a:t>
            </a:r>
            <a:r>
              <a:rPr dirty="0"/>
              <a:t>&lt;/li&gt;</a:t>
            </a:r>
          </a:p>
          <a:p>
            <a:pPr>
              <a:defRPr sz="2400"/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sp>
        <p:nvSpPr>
          <p:cNvPr id="278" name="Shape 278"/>
          <p:cNvSpPr/>
          <p:nvPr/>
        </p:nvSpPr>
        <p:spPr>
          <a:xfrm>
            <a:off x="4164507" y="2597322"/>
            <a:ext cx="1337314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79" name="Shape 279"/>
          <p:cNvSpPr/>
          <p:nvPr/>
        </p:nvSpPr>
        <p:spPr>
          <a:xfrm flipV="1">
            <a:off x="4163155" y="3555998"/>
            <a:ext cx="1338667" cy="58713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7BE7257-6DBE-E849-88E8-3D6F763C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923EFB0-B35B-7749-8C68-AE33715C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68C194D-4F2F-EC40-8A29-CF12D1A4099C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B2C636-53CA-EE48-A020-21874B8EF078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writes her own stuff…</a:t>
            </a:r>
            <a:endParaRPr dirty="0"/>
          </a:p>
        </p:txBody>
      </p:sp>
      <p:sp>
        <p:nvSpPr>
          <p:cNvPr id="283" name="Shape 283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36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A3CA61D-B853-AD4E-8455-53993AA26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26" y="2603498"/>
            <a:ext cx="1828800" cy="165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248D72F-C490-074E-B420-B5C3BB44675C}"/>
              </a:ext>
            </a:extLst>
          </p:cNvPr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Anne overwrites work of her teammates…</a:t>
            </a:r>
            <a:endParaRPr dirty="0"/>
          </a:p>
        </p:txBody>
      </p:sp>
      <p:sp>
        <p:nvSpPr>
          <p:cNvPr id="287" name="Shape 287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sz="4000" b="1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288" name="Shape 288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</a:t>
            </a:r>
            <a:r>
              <a:rPr lang="en-US" sz="2400" dirty="0"/>
              <a:t>45 Mercy Street</a:t>
            </a:r>
            <a:r>
              <a:rPr lang="en-US" dirty="0"/>
              <a:t>&lt;/li&gt;</a:t>
            </a:r>
            <a:br>
              <a:rPr lang="en-US" dirty="0"/>
            </a:br>
            <a:r>
              <a:rPr lang="en-US" dirty="0"/>
              <a:t>    &lt;li&gt;The Road Back&lt;/li&gt;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89" name="Shape 289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290" name="Shape 290"/>
          <p:cNvSpPr/>
          <p:nvPr/>
        </p:nvSpPr>
        <p:spPr>
          <a:xfrm>
            <a:off x="850900" y="4305300"/>
            <a:ext cx="278765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34999" y="3949700"/>
            <a:ext cx="70963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673340" y="5372470"/>
            <a:ext cx="872899" cy="2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CDEA47-00E4-C745-B4DF-177625B8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39" y="1337583"/>
            <a:ext cx="1828800" cy="1651000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6BE3267-D5E5-2641-97B2-8DD5E22B2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4" y="4579619"/>
            <a:ext cx="1487450" cy="1784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CFF0A08-0A75-3F46-9F2A-9212F4706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3" y="1043288"/>
            <a:ext cx="1142420" cy="1658567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01" name="Shape 301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Control.</a:t>
            </a:r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….and watch your teammates’ work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A2A3E48D-F7DF-8A41-BCA4-ECEADBD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8" y="2815237"/>
            <a:ext cx="1828800" cy="1651000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D8DD6773-E659-254C-B91F-A24573200ADE}"/>
              </a:ext>
            </a:extLst>
          </p:cNvPr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dirty="0"/>
              <a:t>Today we fret and pull </a:t>
            </a:r>
            <a:br>
              <a:rPr lang="en-US" dirty="0"/>
            </a:br>
            <a:r>
              <a:rPr lang="en-US" dirty="0"/>
              <a:t>on wheels, ignore our regular loss </a:t>
            </a:r>
            <a:br>
              <a:rPr lang="en-US" dirty="0"/>
            </a:br>
            <a:r>
              <a:rPr lang="en-US" dirty="0"/>
              <a:t>of time…</a:t>
            </a:r>
          </a:p>
          <a:p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…or maybe we should just use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git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Version Control</a:t>
            </a:r>
          </a:p>
        </p:txBody>
      </p:sp>
      <p:sp>
        <p:nvSpPr>
          <p:cNvPr id="312" name="Shape 312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316" name="Shape 31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branch</a:t>
            </a:r>
            <a:endParaRPr dirty="0"/>
          </a:p>
        </p:txBody>
      </p:sp>
      <p:sp>
        <p:nvSpPr>
          <p:cNvPr id="317" name="Shape 317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</a:t>
            </a:r>
            <a:r>
              <a:rPr dirty="0"/>
              <a:t> branch</a:t>
            </a:r>
          </a:p>
        </p:txBody>
      </p:sp>
      <p:sp>
        <p:nvSpPr>
          <p:cNvPr id="319" name="Shape 319"/>
          <p:cNvSpPr/>
          <p:nvPr/>
        </p:nvSpPr>
        <p:spPr>
          <a:xfrm>
            <a:off x="4077653" y="1232798"/>
            <a:ext cx="1268095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20" name="Shape 320"/>
          <p:cNvSpPr/>
          <p:nvPr/>
        </p:nvSpPr>
        <p:spPr>
          <a:xfrm flipH="1">
            <a:off x="2537403" y="3073867"/>
            <a:ext cx="1670179" cy="95670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4570031" y="3062846"/>
            <a:ext cx="2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Personal branch</a:t>
            </a:r>
          </a:p>
        </p:txBody>
      </p:sp>
      <p:sp>
        <p:nvSpPr>
          <p:cNvPr id="323" name="Shape 323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Master Branch</a:t>
            </a:r>
          </a:p>
        </p:txBody>
      </p:sp>
      <p:sp>
        <p:nvSpPr>
          <p:cNvPr id="325" name="Shape 325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 branch</a:t>
            </a:r>
            <a:endParaRPr dirty="0"/>
          </a:p>
        </p:txBody>
      </p:sp>
      <p:sp>
        <p:nvSpPr>
          <p:cNvPr id="326" name="Shape 326"/>
          <p:cNvSpPr/>
          <p:nvPr/>
        </p:nvSpPr>
        <p:spPr>
          <a:xfrm>
            <a:off x="5295898" y="3132376"/>
            <a:ext cx="1212609" cy="60410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r>
              <a:t>‘Branch’ = personal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A2D7C16-E57B-6841-B3ED-F66235A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1" y="4074731"/>
            <a:ext cx="1142420" cy="16585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BD14265B-28EF-7D41-810C-C6D681F7D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556" y="4030473"/>
            <a:ext cx="18288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7D42FD3-D2DD-0849-8B4C-21865F698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96" y="3899567"/>
            <a:ext cx="1487450" cy="1784939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It’s Okay!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1DFD6A-2330-B14F-BB64-9A2BF5130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22" y="789697"/>
            <a:ext cx="8289453" cy="55372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3CB105A-FE6B-B040-867C-CA81A2DC07F9}"/>
              </a:ext>
            </a:extLst>
          </p:cNvPr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Flickr: welcometolearn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D1C409C-03AF-D847-9285-9D37391A2203}"/>
              </a:ext>
            </a:extLst>
          </p:cNvPr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do I do this again?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team goes to 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39E25604-6C6F-A440-98D5-F4EC59583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70" y="776764"/>
            <a:ext cx="1611059" cy="23389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4428662D-6D32-F54B-B4D9-60366A9FD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  <p:sp>
        <p:nvSpPr>
          <p:cNvPr id="13" name="Shape 26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98CDD59-9495-DB40-B98B-60F3F523E95E}"/>
              </a:ext>
            </a:extLst>
          </p:cNvPr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On the Pulse of Morning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I Know Why the Caged Bird Sings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And Still I Rise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  <p:sp>
        <p:nvSpPr>
          <p:cNvPr id="14" name="Shape 26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0CB26DC-F009-4843-9E57-98F61334E014}"/>
              </a:ext>
            </a:extLst>
          </p:cNvPr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sz="1600" dirty="0"/>
              <a:t>&lt;</a:t>
            </a:r>
            <a:r>
              <a:rPr sz="1600" dirty="0" err="1"/>
              <a:t>ul</a:t>
            </a:r>
            <a:r>
              <a:rPr sz="1600" dirty="0"/>
              <a:t>&gt;</a:t>
            </a:r>
          </a:p>
          <a:p>
            <a:r>
              <a:rPr sz="1600" dirty="0"/>
              <a:t>    &lt;li&gt;</a:t>
            </a:r>
            <a:r>
              <a:rPr lang="en-US" sz="1600" dirty="0"/>
              <a:t>Free Will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Pieces of a Man</a:t>
            </a:r>
            <a:r>
              <a:rPr sz="1600" dirty="0"/>
              <a:t>&lt;/li&gt;</a:t>
            </a:r>
            <a:br>
              <a:rPr sz="1600" dirty="0"/>
            </a:br>
            <a:r>
              <a:rPr sz="1600" dirty="0"/>
              <a:t>    &lt;li&gt;</a:t>
            </a:r>
            <a:r>
              <a:rPr lang="en-US" sz="1600" dirty="0"/>
              <a:t>The Revolution will not be Televised</a:t>
            </a:r>
            <a:r>
              <a:rPr sz="1600" dirty="0"/>
              <a:t>&lt;/li&gt;</a:t>
            </a:r>
          </a:p>
          <a:p>
            <a:r>
              <a:rPr sz="1600" dirty="0"/>
              <a:t>&lt;/</a:t>
            </a:r>
            <a:r>
              <a:rPr sz="1600" dirty="0" err="1"/>
              <a:t>ul</a:t>
            </a:r>
            <a:r>
              <a:rPr sz="1600" dirty="0"/>
              <a:t>&gt;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 </a:t>
            </a:r>
            <a:r>
              <a:rPr dirty="0"/>
              <a:t>pushes first</a:t>
            </a:r>
          </a:p>
        </p:txBody>
      </p:sp>
      <p:sp>
        <p:nvSpPr>
          <p:cNvPr id="337" name="Shape 337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sp>
        <p:nvSpPr>
          <p:cNvPr id="338" name="Shape 33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Maya’s </a:t>
            </a:r>
            <a:r>
              <a:rPr dirty="0"/>
              <a:t>Branch</a:t>
            </a:r>
          </a:p>
        </p:txBody>
      </p:sp>
      <p:pic>
        <p:nvPicPr>
          <p:cNvPr id="339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340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4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 rot="16200000">
            <a:off x="1727855" y="3638425"/>
            <a:ext cx="2572938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B44C66D-E42C-FC44-8BD6-AFC570D2E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7" y="4496171"/>
            <a:ext cx="1281251" cy="1750979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Gil’s</a:t>
            </a:r>
            <a:r>
              <a:rPr dirty="0"/>
              <a:t> edits are ready</a:t>
            </a:r>
          </a:p>
        </p:txBody>
      </p:sp>
      <p:sp>
        <p:nvSpPr>
          <p:cNvPr id="346" name="Shape 346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sp>
        <p:nvSpPr>
          <p:cNvPr id="347" name="Shape 347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rPr dirty="0"/>
              <a:t>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EA263CE3-6E26-EC43-A74D-BA952B12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38" y="2986950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pulls latest changes</a:t>
            </a:r>
          </a:p>
        </p:txBody>
      </p:sp>
      <p:sp>
        <p:nvSpPr>
          <p:cNvPr id="351" name="Shape 351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Copy</a:t>
            </a:r>
          </a:p>
        </p:txBody>
      </p:sp>
      <p:pic>
        <p:nvPicPr>
          <p:cNvPr id="35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55" name="Shape 355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5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7C4AD92F-6EE6-4049-A950-048ADCF6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49563"/>
            <a:ext cx="1942174" cy="23306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conflicts with master branch</a:t>
            </a:r>
          </a:p>
        </p:txBody>
      </p:sp>
      <p:sp>
        <p:nvSpPr>
          <p:cNvPr id="360" name="Shape 360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pic>
        <p:nvPicPr>
          <p:cNvPr id="36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1" y="1578698"/>
            <a:ext cx="880837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364" name="Shape 364"/>
          <p:cNvSpPr/>
          <p:nvPr/>
        </p:nvSpPr>
        <p:spPr>
          <a:xfrm>
            <a:off x="3543298" y="2686911"/>
            <a:ext cx="2" cy="1484177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66" name="Shape 366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Git sees a conflict.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FDB54E1-C3AC-CB48-B1E6-3EC36D250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2" y="3916959"/>
            <a:ext cx="1942174" cy="2330608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Gil</a:t>
            </a:r>
            <a:r>
              <a:rPr dirty="0" smtClean="0"/>
              <a:t> </a:t>
            </a:r>
            <a:r>
              <a:rPr dirty="0"/>
              <a:t>resolves</a:t>
            </a:r>
          </a:p>
        </p:txBody>
      </p:sp>
      <p:sp>
        <p:nvSpPr>
          <p:cNvPr id="369" name="Shape 369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sp>
        <p:nvSpPr>
          <p:cNvPr id="370" name="Shape 370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  <a:p>
            <a:r>
              <a:rPr lang="en-US" dirty="0">
                <a:solidFill>
                  <a:srgbClr val="FF0000"/>
                </a:solidFill>
              </a:rPr>
              <a:t>&lt;li&gt;On the Pulse of Morning&lt;/li&gt;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&lt;li&gt;I Know Why the Caged Bird Sings&lt;/li&gt;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&lt;li&gt;And Still I Rise&lt;/li&gt;</a:t>
            </a:r>
          </a:p>
        </p:txBody>
      </p:sp>
      <p:sp>
        <p:nvSpPr>
          <p:cNvPr id="372" name="Shape 372"/>
          <p:cNvSpPr/>
          <p:nvPr/>
        </p:nvSpPr>
        <p:spPr>
          <a:xfrm flipV="1">
            <a:off x="3229583" y="2782111"/>
            <a:ext cx="2383277" cy="1945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7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7" cy="8808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</a:t>
            </a:r>
            <a:r>
              <a:rPr dirty="0"/>
              <a:t> fixes and pushes</a:t>
            </a:r>
          </a:p>
        </p:txBody>
      </p:sp>
      <p:sp>
        <p:nvSpPr>
          <p:cNvPr id="378" name="Shape 378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79" name="Shape 379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Gil’s</a:t>
            </a:r>
            <a:r>
              <a:rPr dirty="0"/>
              <a:t> Branch</a:t>
            </a:r>
          </a:p>
        </p:txBody>
      </p:sp>
      <p:pic>
        <p:nvPicPr>
          <p:cNvPr id="38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3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9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Shape 383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Gil</a:t>
            </a:r>
            <a:r>
              <a:rPr dirty="0"/>
              <a:t> </a:t>
            </a:r>
            <a:r>
              <a:rPr b="1" dirty="0"/>
              <a:t>pushes (uploads) </a:t>
            </a:r>
            <a:r>
              <a:rPr dirty="0"/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code conflicts.</a:t>
            </a:r>
            <a:r>
              <a:rPr b="0" dirty="0"/>
              <a:t>  </a:t>
            </a:r>
          </a:p>
        </p:txBody>
      </p:sp>
      <p:pic>
        <p:nvPicPr>
          <p:cNvPr id="38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388" name="Shape 388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&lt;li&gt;Poems&lt;/li&gt;</a:t>
            </a:r>
            <a:br>
              <a:rPr lang="en-US" dirty="0"/>
            </a:br>
            <a:r>
              <a:rPr lang="en-US" dirty="0"/>
              <a:t>    &lt;li&gt;Albums&lt;/li&gt;</a:t>
            </a:r>
            <a:br>
              <a:rPr lang="en-US" dirty="0"/>
            </a:br>
            <a:r>
              <a:rPr lang="en-US" dirty="0"/>
              <a:t>    &lt;li&gt;Songs&lt;/li&gt;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2E7DBC82-1E7B-2E41-9067-7E77BAF3F5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78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Anne </a:t>
            </a:r>
            <a:r>
              <a:rPr dirty="0"/>
              <a:t>starts </a:t>
            </a:r>
            <a:r>
              <a:rPr lang="en-US" dirty="0"/>
              <a:t>her</a:t>
            </a:r>
            <a:r>
              <a:rPr dirty="0"/>
              <a:t> work</a:t>
            </a:r>
          </a:p>
        </p:txBody>
      </p:sp>
      <p:sp>
        <p:nvSpPr>
          <p:cNvPr id="391" name="Shape 391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Rule:  pull first, then push your changes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8FB30C10-7078-AB43-BBEB-3420A32C4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05" y="3446814"/>
            <a:ext cx="1828800" cy="16510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F49832F4-124E-A448-AE38-2B848B0DFC21}"/>
              </a:ext>
            </a:extLst>
          </p:cNvPr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r>
              <a:rPr lang="en-US" i="1" dirty="0"/>
              <a:t>look into my face</a:t>
            </a:r>
            <a:br>
              <a:rPr lang="en-US" i="1" dirty="0"/>
            </a:br>
            <a:r>
              <a:rPr lang="en-US" i="1" dirty="0"/>
              <a:t>and you will know that crimes dropped upon me</a:t>
            </a:r>
          </a:p>
          <a:p>
            <a:r>
              <a:rPr lang="en-US" i="1" dirty="0"/>
              <a:t>as from a high building…</a:t>
            </a:r>
            <a:r>
              <a:rPr lang="en-US" dirty="0"/>
              <a:t/>
            </a:r>
            <a:br>
              <a:rPr lang="en-US" dirty="0"/>
            </a:br>
            <a:endParaRPr lang="en-US" i="1" dirty="0"/>
          </a:p>
          <a:p>
            <a:r>
              <a:rPr lang="en-US" dirty="0"/>
              <a:t>…by which I mean, I broke the rules.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</a:t>
            </a:r>
            <a:r>
              <a:rPr dirty="0"/>
              <a:t> pushes</a:t>
            </a:r>
          </a:p>
        </p:txBody>
      </p:sp>
      <p:sp>
        <p:nvSpPr>
          <p:cNvPr id="396" name="Shape 396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Master Branch</a:t>
            </a:r>
          </a:p>
        </p:txBody>
      </p:sp>
      <p:sp>
        <p:nvSpPr>
          <p:cNvPr id="397" name="Shape 397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</a:t>
            </a:r>
          </a:p>
        </p:txBody>
      </p:sp>
      <p:pic>
        <p:nvPicPr>
          <p:cNvPr id="398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6" y="1567343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pic>
        <p:nvPicPr>
          <p:cNvPr id="400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hape 401"/>
          <p:cNvSpPr/>
          <p:nvPr/>
        </p:nvSpPr>
        <p:spPr>
          <a:xfrm rot="16200000">
            <a:off x="2779093" y="3838404"/>
            <a:ext cx="2243035" cy="12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Anne</a:t>
            </a:r>
            <a:r>
              <a:rPr dirty="0"/>
              <a:t> dude </a:t>
            </a:r>
            <a:r>
              <a:rPr b="1" dirty="0"/>
              <a:t>pushes (uploads) </a:t>
            </a:r>
            <a:r>
              <a:rPr lang="en-US" dirty="0"/>
              <a:t>her</a:t>
            </a:r>
            <a:r>
              <a:rPr dirty="0"/>
              <a:t>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Not what we want.</a:t>
            </a:r>
          </a:p>
        </p:txBody>
      </p:sp>
      <p:pic>
        <p:nvPicPr>
          <p:cNvPr id="40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06" name="Shape 406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</a:t>
            </a:r>
          </a:p>
          <a:p>
            <a:pPr>
              <a:defRPr sz="2400"/>
            </a:pPr>
            <a:r>
              <a:rPr lang="en-US" dirty="0"/>
              <a:t>    &lt;li&gt;The Double Image&lt;/li&gt;</a:t>
            </a:r>
            <a:br>
              <a:rPr lang="en-US" dirty="0"/>
            </a:br>
            <a:r>
              <a:rPr lang="en-US" dirty="0"/>
              <a:t>    &lt;li&gt;Heart’s Needle&lt;/li&gt;</a:t>
            </a:r>
            <a:br>
              <a:rPr lang="en-US" dirty="0"/>
            </a:br>
            <a:r>
              <a:rPr lang="en-US" dirty="0"/>
              <a:t>    &lt;li&gt;Baby Picture&lt;/li&gt;</a:t>
            </a:r>
          </a:p>
          <a:p>
            <a:pPr>
              <a:defRPr sz="2400"/>
            </a:pPr>
            <a:r>
              <a:rPr lang="en-US" dirty="0"/>
              <a:t>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</p:txBody>
      </p:sp>
      <p:pic>
        <p:nvPicPr>
          <p:cNvPr id="407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A0370AE-54A7-CD4B-95B4-B8017824C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58" y="4611988"/>
            <a:ext cx="1828800" cy="1651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/>
          </p:cNvSpPr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If </a:t>
            </a:r>
            <a:r>
              <a:rPr lang="en-US" smtClean="0"/>
              <a:t>Anne had </a:t>
            </a:r>
            <a:r>
              <a:rPr lang="en-US" dirty="0"/>
              <a:t>made a pull first…</a:t>
            </a:r>
            <a:endParaRPr dirty="0"/>
          </a:p>
        </p:txBody>
      </p:sp>
      <p:sp>
        <p:nvSpPr>
          <p:cNvPr id="411" name="Shape 411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&lt;li&gt;The Double Image&lt;/li&gt;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&lt;li&gt;Heart’s Needle&lt;/li&gt;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&lt;li&gt;Baby Picture&lt;/li&gt;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 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    &lt;li&gt;Poems&lt;/li&gt;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&lt;li&gt;Albums&lt;/li&gt;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   &lt;li&gt;Songs&lt;/li&gt;</a:t>
            </a:r>
          </a:p>
          <a:p>
            <a:pPr>
              <a:defRPr sz="2400"/>
            </a:pPr>
            <a:r>
              <a:rPr lang="en-US" dirty="0">
                <a:solidFill>
                  <a:srgbClr val="FF0000"/>
                </a:solidFill>
              </a:rPr>
              <a:t>&lt;/</a:t>
            </a:r>
            <a:r>
              <a:rPr lang="en-US" dirty="0" err="1">
                <a:solidFill>
                  <a:srgbClr val="FF0000"/>
                </a:solidFill>
              </a:rPr>
              <a:t>ul</a:t>
            </a:r>
            <a:r>
              <a:rPr lang="en-US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412" name="Shape 412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r>
              <a:t>Conflict!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Admin Items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overwritten work is discovered</a:t>
            </a:r>
          </a:p>
        </p:txBody>
      </p:sp>
      <p:pic>
        <p:nvPicPr>
          <p:cNvPr id="425" name="image8.png" descr="kissCang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8"/>
            <a:ext cx="5470528" cy="3083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B2E914-2077-F74D-8868-747CC79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12" y="3923333"/>
            <a:ext cx="1942174" cy="2330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EB2994F-5CCC-0E43-A2BE-1A270CF44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96A95D3-DB54-BD41-924F-C996C921C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914" y="3444669"/>
            <a:ext cx="1479562" cy="13357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/>
          </p:cNvSpPr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</p:spPr>
        <p:txBody>
          <a:bodyPr/>
          <a:lstStyle/>
          <a:p>
            <a:r>
              <a:t>Roll Back</a:t>
            </a:r>
          </a:p>
        </p:txBody>
      </p:sp>
      <p:sp>
        <p:nvSpPr>
          <p:cNvPr id="431" name="Shape 431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Main Branch</a:t>
            </a:r>
          </a:p>
        </p:txBody>
      </p:sp>
      <p:sp>
        <p:nvSpPr>
          <p:cNvPr id="432" name="Shape 432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Anne’s </a:t>
            </a:r>
            <a:r>
              <a:rPr dirty="0"/>
              <a:t>Branch </a:t>
            </a:r>
          </a:p>
        </p:txBody>
      </p:sp>
      <p:pic>
        <p:nvPicPr>
          <p:cNvPr id="43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6" y="1512500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38" name="Shape 43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39" name="Shape 439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40" name="Shape 440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41" name="Shape 441"/>
          <p:cNvSpPr/>
          <p:nvPr/>
        </p:nvSpPr>
        <p:spPr>
          <a:xfrm flipV="1">
            <a:off x="3356231" y="1948252"/>
            <a:ext cx="254846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 flipV="1">
            <a:off x="4491911" y="1945296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43" name="Shape 443"/>
          <p:cNvSpPr/>
          <p:nvPr/>
        </p:nvSpPr>
        <p:spPr>
          <a:xfrm flipV="1">
            <a:off x="5630893" y="1935665"/>
            <a:ext cx="254844" cy="762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4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7" cy="88083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Shape 445"/>
          <p:cNvSpPr/>
          <p:nvPr/>
        </p:nvSpPr>
        <p:spPr>
          <a:xfrm>
            <a:off x="6048780" y="5041853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888105" y="1682234"/>
            <a:ext cx="600488" cy="574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7" name="Shape 447"/>
          <p:cNvSpPr/>
          <p:nvPr/>
        </p:nvSpPr>
        <p:spPr>
          <a:xfrm rot="16200000">
            <a:off x="4770275" y="1702523"/>
            <a:ext cx="817253" cy="2249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Maya</a:t>
            </a:r>
            <a:r>
              <a:rPr dirty="0"/>
              <a:t> </a:t>
            </a:r>
            <a:r>
              <a:rPr b="1" u="sng" dirty="0"/>
              <a:t>rolls back</a:t>
            </a:r>
            <a:r>
              <a:rPr dirty="0"/>
              <a:t> the code to an earlier version.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0DCB02F4-B628-F74E-8476-161997A39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69" y="1207792"/>
            <a:ext cx="1611059" cy="23389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52995D6F-B857-1346-A44B-075E2905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17" y="4471557"/>
            <a:ext cx="1479562" cy="1335716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The Group Project</a:t>
            </a:r>
          </a:p>
        </p:txBody>
      </p:sp>
      <p:sp>
        <p:nvSpPr>
          <p:cNvPr id="454" name="Shape 454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Lesson: </a:t>
            </a:r>
          </a:p>
          <a:p>
            <a:pPr>
              <a:defRPr sz="30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You should use Version Control!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Quick Activity!</a:t>
            </a:r>
          </a:p>
        </p:txBody>
      </p:sp>
      <p:sp>
        <p:nvSpPr>
          <p:cNvPr id="469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0" name="Shape 47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471" name="Shape 471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So… What’s this GitHub?</a:t>
            </a:r>
          </a:p>
        </p:txBody>
      </p:sp>
      <p:sp>
        <p:nvSpPr>
          <p:cNvPr id="474" name="Shape 474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476" name="image4.jpeg" descr="Picture 6"/>
          <p:cNvPicPr>
            <a:picLocks noChangeAspect="1"/>
          </p:cNvPicPr>
          <p:nvPr/>
        </p:nvPicPr>
        <p:blipFill>
          <a:blip r:embed="rId2">
            <a:extLst/>
          </a:blip>
          <a:srcRect t="15119" b="16088"/>
          <a:stretch>
            <a:fillRect/>
          </a:stretch>
        </p:blipFill>
        <p:spPr>
          <a:xfrm>
            <a:off x="2209800" y="4174175"/>
            <a:ext cx="5301771" cy="213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xmlns:p="http://schemas.openxmlformats.org/presentationml/2006/main" xmlns:r="http://schemas.openxmlformats.org/officeDocument/2006/relationships" xmlns:a="http://schemas.openxmlformats.org/drawingml/2006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Get Started with Git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Git Demo!</a:t>
            </a:r>
          </a:p>
        </p:txBody>
      </p:sp>
      <p:pic>
        <p:nvPicPr>
          <p:cNvPr id="512" name="image11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2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5" name="Shape 51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Git Commands</a:t>
            </a:r>
          </a:p>
        </p:txBody>
      </p:sp>
      <p:sp>
        <p:nvSpPr>
          <p:cNvPr id="518" name="Shape 518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742950" indent="-514350" defTabSz="685800">
              <a:buSzPct val="100000"/>
              <a:buAutoNum type="arabicPeriod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2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3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4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5"/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 indent="228600" defTabSz="685800">
              <a:defRPr sz="2400">
                <a:latin typeface="Arial"/>
                <a:ea typeface="Arial"/>
                <a:cs typeface="Arial"/>
                <a:sym typeface="Arial"/>
              </a:defRPr>
            </a:pPr>
            <a:endParaRPr b="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Where to Get Help</a:t>
            </a:r>
          </a:p>
        </p:txBody>
      </p:sp>
      <p:sp>
        <p:nvSpPr>
          <p:cNvPr id="224" name="Shape 224"/>
          <p:cNvSpPr/>
          <p:nvPr/>
        </p:nvSpPr>
        <p:spPr>
          <a:xfrm>
            <a:off x="196850" y="838199"/>
            <a:ext cx="8947150" cy="5988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Practice, Practice, Practice: </a:t>
            </a:r>
            <a:r>
              <a:rPr sz="1700" b="0" dirty="0"/>
              <a:t>Work Individually or in </a:t>
            </a:r>
            <a:r>
              <a:rPr sz="1700" b="0" dirty="0" smtClean="0"/>
              <a:t>Groups</a:t>
            </a:r>
            <a:endParaRPr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 smtClean="0"/>
              <a:t>Review </a:t>
            </a:r>
            <a:r>
              <a:rPr sz="1700" dirty="0"/>
              <a:t>In Class Material (Exercises and Slides):</a:t>
            </a:r>
            <a:r>
              <a:rPr sz="1700" dirty="0" smtClean="0"/>
              <a:t/>
            </a:r>
            <a:br>
              <a:rPr sz="1700" dirty="0" smtClean="0"/>
            </a:br>
            <a:r>
              <a:rPr lang="en-US" sz="1700" dirty="0" smtClean="0">
                <a:solidFill>
                  <a:srgbClr val="008000"/>
                </a:solidFill>
              </a:rPr>
              <a:t>	Exercises: </a:t>
            </a:r>
            <a:r>
              <a:rPr lang="en-US" sz="1700" dirty="0" smtClean="0">
                <a:solidFill>
                  <a:srgbClr val="008000"/>
                </a:solidFill>
              </a:rPr>
              <a:t>Desktop</a:t>
            </a:r>
            <a:r>
              <a:rPr lang="en-US" sz="1700" dirty="0" smtClean="0">
                <a:solidFill>
                  <a:srgbClr val="008000"/>
                </a:solidFill>
              </a:rPr>
              <a:t>/</a:t>
            </a:r>
            <a:r>
              <a:rPr lang="en-US" sz="1700" dirty="0" smtClean="0">
                <a:solidFill>
                  <a:srgbClr val="008000"/>
                </a:solidFill>
              </a:rPr>
              <a:t>NUCHI201808FSF4/01</a:t>
            </a:r>
            <a:r>
              <a:rPr lang="en-US" sz="1700" dirty="0" smtClean="0">
                <a:solidFill>
                  <a:srgbClr val="008000"/>
                </a:solidFill>
              </a:rPr>
              <a:t>-html-git</a:t>
            </a:r>
            <a:r>
              <a:rPr lang="en-US" sz="1700" dirty="0" smtClean="0">
                <a:solidFill>
                  <a:srgbClr val="008000"/>
                </a:solidFill>
              </a:rPr>
              <a:t>-css/01-Activities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1700" dirty="0" smtClean="0">
              <a:solidFill>
                <a:srgbClr val="008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700" dirty="0" smtClean="0">
                <a:solidFill>
                  <a:srgbClr val="008000"/>
                </a:solidFill>
              </a:rPr>
              <a:t>		Slides: Desktop</a:t>
            </a:r>
            <a:r>
              <a:rPr lang="en-US" sz="1700" dirty="0" smtClean="0">
                <a:solidFill>
                  <a:srgbClr val="008000"/>
                </a:solidFill>
              </a:rPr>
              <a:t>/NUCHI201808FSF4</a:t>
            </a:r>
            <a:r>
              <a:rPr lang="en-US" sz="1700" dirty="0" smtClean="0">
                <a:solidFill>
                  <a:srgbClr val="008000"/>
                </a:solidFill>
              </a:rPr>
              <a:t>/02</a:t>
            </a:r>
            <a:r>
              <a:rPr lang="en-US" sz="1700" dirty="0" smtClean="0">
                <a:solidFill>
                  <a:srgbClr val="008000"/>
                </a:solidFill>
              </a:rPr>
              <a:t>-lesson-</a:t>
            </a:r>
            <a:r>
              <a:rPr lang="en-US" sz="1700" dirty="0" smtClean="0">
                <a:solidFill>
                  <a:srgbClr val="008000"/>
                </a:solidFill>
              </a:rPr>
              <a:t>plans</a:t>
            </a:r>
            <a:r>
              <a:rPr lang="en-US" sz="1700" dirty="0" smtClean="0">
                <a:solidFill>
                  <a:srgbClr val="008000"/>
                </a:solidFill>
              </a:rPr>
              <a:t>/</a:t>
            </a:r>
            <a:r>
              <a:rPr lang="en-US" sz="1700" dirty="0" smtClean="0">
                <a:solidFill>
                  <a:srgbClr val="008000"/>
                </a:solidFill>
              </a:rPr>
              <a:t>part</a:t>
            </a:r>
            <a:r>
              <a:rPr lang="en-US" sz="1700" dirty="0" smtClean="0">
                <a:solidFill>
                  <a:srgbClr val="008000"/>
                </a:solidFill>
              </a:rPr>
              <a:t>-</a:t>
            </a:r>
            <a:r>
              <a:rPr lang="en-US" sz="1700" dirty="0" smtClean="0">
                <a:solidFill>
                  <a:srgbClr val="008000"/>
                </a:solidFill>
              </a:rPr>
              <a:t>time/01-week/01-Day/ 	</a:t>
            </a:r>
            <a:r>
              <a:rPr lang="en-US" sz="1700" dirty="0" smtClean="0">
                <a:solidFill>
                  <a:srgbClr val="008000"/>
                </a:solidFill>
              </a:rPr>
              <a:t>Slide-Shows</a:t>
            </a:r>
            <a:endParaRPr sz="1700" dirty="0" smtClean="0">
              <a:solidFill>
                <a:srgbClr val="008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lang="en-US"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 smtClean="0"/>
              <a:t>Re</a:t>
            </a:r>
            <a:r>
              <a:rPr sz="1700" dirty="0"/>
              <a:t>-Watch Class Videos: </a:t>
            </a:r>
            <a:r>
              <a:rPr sz="1700" dirty="0" smtClean="0"/>
              <a:t/>
            </a:r>
            <a:br>
              <a:rPr sz="1700" dirty="0" smtClean="0"/>
            </a:br>
            <a:r>
              <a:rPr lang="en-US" sz="1700" dirty="0" smtClean="0">
                <a:solidFill>
                  <a:srgbClr val="008000"/>
                </a:solidFill>
                <a:hlinkClick r:id="rId2"/>
              </a:rPr>
              <a:t>https://codingbootcamp.hosted.panopto.com/Panopto/Pages/Viewer.aspx?id=1f9fe2d2-f6bc-4fef-b155-a9430182d398</a:t>
            </a:r>
            <a:endParaRPr sz="1700" dirty="0" smtClean="0">
              <a:solidFill>
                <a:srgbClr val="008000"/>
              </a:solidFill>
            </a:endParaRPr>
          </a:p>
          <a:p>
            <a:pPr defTabSz="685800">
              <a:spcBef>
                <a:spcPts val="500"/>
              </a:spcBef>
              <a:defRPr sz="1400" b="1">
                <a:latin typeface="Arial"/>
                <a:ea typeface="Arial"/>
                <a:cs typeface="Arial"/>
                <a:sym typeface="Arial"/>
              </a:defRPr>
            </a:pPr>
            <a:endParaRPr sz="17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In Class Office Hours: </a:t>
            </a:r>
            <a:r>
              <a:rPr sz="1700" b="0" dirty="0"/>
              <a:t>45 minutes before class, 30 minutes </a:t>
            </a:r>
            <a:r>
              <a:rPr sz="1700" b="0" dirty="0" smtClean="0"/>
              <a:t>after</a:t>
            </a:r>
            <a:endParaRPr lang="en-US"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sz="1700" b="0" dirty="0" smtClean="0"/>
              <a:t>          Tutoring: No </a:t>
            </a:r>
            <a:r>
              <a:rPr lang="en-US" sz="1700" dirty="0" smtClean="0"/>
              <a:t>c</a:t>
            </a:r>
            <a:r>
              <a:rPr lang="en-US" sz="1700" b="0" dirty="0" smtClean="0"/>
              <a:t>ost one session per week, must attend office either at 5:45pm or 	9:30pm to be qualified. </a:t>
            </a:r>
            <a:r>
              <a:rPr lang="en-US" sz="1700" b="1" dirty="0" smtClean="0"/>
              <a:t>Please talk to SSM (Dart) </a:t>
            </a:r>
            <a:r>
              <a:rPr lang="en-US" sz="1700" b="1" dirty="0" smtClean="0"/>
              <a:t>to register for it.</a:t>
            </a:r>
            <a:r>
              <a:rPr lang="en-US" sz="1700" b="0" dirty="0" smtClean="0"/>
              <a:t> 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17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One-on-One Sessions: </a:t>
            </a:r>
            <a:r>
              <a:rPr sz="1700" b="0" dirty="0"/>
              <a:t>By Announcement through </a:t>
            </a:r>
            <a:r>
              <a:rPr sz="1700" b="0" dirty="0" smtClean="0"/>
              <a:t>SSM</a:t>
            </a:r>
            <a:endParaRPr lang="en-US" sz="1700" b="0" dirty="0" smtClean="0"/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1700" b="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sz="1700" dirty="0"/>
              <a:t>Contact Student Success: </a:t>
            </a:r>
            <a:r>
              <a:rPr sz="1700" b="0" dirty="0"/>
              <a:t>Anytime!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21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  <a:endParaRPr b="0"/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523" name="Shape 523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Lost? Never Worry!</a:t>
            </a:r>
          </a:p>
        </p:txBody>
      </p:sp>
      <p:pic>
        <p:nvPicPr>
          <p:cNvPr id="526" name="image12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527" name="Shape 527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If You’re Still Lost… Here’s a (Free) Course</a:t>
            </a:r>
          </a:p>
        </p:txBody>
      </p:sp>
      <p:pic>
        <p:nvPicPr>
          <p:cNvPr id="530" name="image13.png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531" name="Shape 531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https://www.codeschool.com/courses/try-git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HTML Round 2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(Basic)</a:t>
            </a:r>
          </a:p>
        </p:txBody>
      </p:sp>
      <p:sp>
        <p:nvSpPr>
          <p:cNvPr id="536" name="Shape 536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&lt;h1&gt;</a:t>
            </a:r>
          </a:p>
        </p:txBody>
      </p:sp>
      <p:sp>
        <p:nvSpPr>
          <p:cNvPr id="537" name="Shape 537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Mah House</a:t>
            </a:r>
          </a:p>
        </p:txBody>
      </p:sp>
      <p:sp>
        <p:nvSpPr>
          <p:cNvPr id="538" name="Shape 538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4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&lt;/h1&gt;</a:t>
            </a:r>
          </a:p>
        </p:txBody>
      </p:sp>
      <p:sp>
        <p:nvSpPr>
          <p:cNvPr id="539" name="Shape 539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Opening Tag</a:t>
            </a:r>
          </a:p>
        </p:txBody>
      </p:sp>
      <p:sp>
        <p:nvSpPr>
          <p:cNvPr id="540" name="Shape 540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Closing Tag</a:t>
            </a:r>
          </a:p>
        </p:txBody>
      </p:sp>
      <p:sp>
        <p:nvSpPr>
          <p:cNvPr id="541" name="Shape 54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Content </a:t>
            </a:r>
          </a:p>
        </p:txBody>
      </p:sp>
      <p:cxnSp>
        <p:nvCxnSpPr>
          <p:cNvPr id="542" name="Connector 542"/>
          <p:cNvCxnSpPr>
            <a:stCxn id="539" idx="0"/>
            <a:endCxn id="536" idx="0"/>
          </p:cNvCxnSpPr>
          <p:nvPr/>
        </p:nvCxnSpPr>
        <p:spPr>
          <a:xfrm flipV="1">
            <a:off x="1535456" y="3297795"/>
            <a:ext cx="47962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543" name="Shape 543"/>
          <p:cNvSpPr/>
          <p:nvPr/>
        </p:nvSpPr>
        <p:spPr>
          <a:xfrm flipV="1">
            <a:off x="7923562" y="3682522"/>
            <a:ext cx="2" cy="814798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4761341" y="1982716"/>
            <a:ext cx="2" cy="98908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Syntax (with Attribute)</a:t>
            </a:r>
          </a:p>
        </p:txBody>
      </p:sp>
      <p:pic>
        <p:nvPicPr>
          <p:cNvPr id="547" name="image14.png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1" y="1325999"/>
            <a:ext cx="9251752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Tricky Tags (Self-Closing)</a:t>
            </a:r>
          </a:p>
        </p:txBody>
      </p:sp>
      <p:pic>
        <p:nvPicPr>
          <p:cNvPr id="550" name="image15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Important Common Tags</a:t>
            </a:r>
          </a:p>
        </p:txBody>
      </p:sp>
      <p:sp>
        <p:nvSpPr>
          <p:cNvPr id="553" name="Shape 553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Less Common Tags</a:t>
            </a:r>
          </a:p>
        </p:txBody>
      </p:sp>
      <p:sp>
        <p:nvSpPr>
          <p:cNvPr id="556" name="Shape 556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 b="1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2" indent="-254602" defTabSz="678941">
              <a:spcBef>
                <a:spcPts val="5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endParaRPr sz="2300"/>
          </a:p>
          <a:p>
            <a:pPr marL="254602" indent="-254602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marL="551640" lvl="1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  <a:endParaRPr sz="200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sp>
        <p:nvSpPr>
          <p:cNvPr id="559" name="Shape 559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Homework #1 - Assignment</a:t>
            </a:r>
          </a:p>
        </p:txBody>
      </p:sp>
      <p:sp>
        <p:nvSpPr>
          <p:cNvPr id="227" name="Shape 227"/>
          <p:cNvSpPr/>
          <p:nvPr/>
        </p:nvSpPr>
        <p:spPr>
          <a:xfrm>
            <a:off x="304799" y="761999"/>
            <a:ext cx="8740776" cy="4226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</a:t>
            </a:r>
            <a:r>
              <a:rPr lang="en-US" dirty="0" smtClean="0"/>
              <a:t>class content and </a:t>
            </a:r>
            <a:r>
              <a:rPr dirty="0" smtClean="0"/>
              <a:t>homework </a:t>
            </a:r>
            <a:r>
              <a:rPr dirty="0" smtClean="0"/>
              <a:t>repository</a:t>
            </a:r>
            <a:r>
              <a:rPr lang="en-US" dirty="0" smtClean="0"/>
              <a:t> from GitLab</a:t>
            </a:r>
            <a:r>
              <a:rPr dirty="0" smtClean="0"/>
              <a:t>.</a:t>
            </a:r>
            <a:r>
              <a:rPr dirty="0"/>
              <a:t/>
            </a:r>
            <a:br>
              <a:rPr dirty="0"/>
            </a:br>
            <a:r>
              <a:rPr dirty="0" smtClean="0"/>
              <a:t/>
            </a:r>
            <a:br>
              <a:rPr dirty="0" smtClean="0"/>
            </a:br>
            <a:r>
              <a:rPr lang="en-US" dirty="0" smtClean="0">
                <a:solidFill>
                  <a:srgbClr val="008000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Note: Only when you did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clone already can you do a </a:t>
            </a:r>
            <a:r>
              <a:rPr lang="en-US" dirty="0" err="1" smtClean="0">
                <a:solidFill>
                  <a:schemeClr val="tx1"/>
                </a:solidFill>
              </a:rPr>
              <a:t>git</a:t>
            </a:r>
            <a:r>
              <a:rPr lang="en-US" dirty="0" smtClean="0">
                <a:solidFill>
                  <a:schemeClr val="tx1"/>
                </a:solidFill>
              </a:rPr>
              <a:t> pull, remember your current directory should be in </a:t>
            </a:r>
            <a:r>
              <a:rPr lang="en-US" u="sng" dirty="0" smtClean="0">
                <a:solidFill>
                  <a:schemeClr val="tx1"/>
                </a:solidFill>
              </a:rPr>
              <a:t>desktop</a:t>
            </a:r>
            <a:r>
              <a:rPr lang="en-US" dirty="0" smtClean="0">
                <a:solidFill>
                  <a:srgbClr val="008000"/>
                </a:solidFill>
              </a:rPr>
              <a:t>)	</a:t>
            </a:r>
          </a:p>
          <a:p>
            <a:pPr marL="257175" indent="-257175" defTabSz="685800">
              <a:spcBef>
                <a:spcPts val="500"/>
              </a:spcBef>
              <a:buSzPct val="100000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>
                <a:solidFill>
                  <a:srgbClr val="008000"/>
                </a:solidFill>
              </a:rPr>
              <a:t> 	</a:t>
            </a:r>
            <a:r>
              <a:rPr lang="en-US" dirty="0" err="1" smtClean="0">
                <a:solidFill>
                  <a:srgbClr val="008000"/>
                </a:solidFill>
              </a:rPr>
              <a:t>git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pull </a:t>
            </a:r>
            <a:r>
              <a:rPr lang="en-US" dirty="0" smtClean="0">
                <a:solidFill>
                  <a:srgbClr val="008000"/>
                </a:solidFill>
              </a:rPr>
              <a:t>	</a:t>
            </a:r>
            <a:r>
              <a:rPr lang="en-US" dirty="0" smtClean="0">
                <a:solidFill>
                  <a:srgbClr val="008000"/>
                </a:solidFill>
                <a:hlinkClick r:id="rId2"/>
              </a:rPr>
              <a:t>https://nu.bootcampcontent.com/NU-Coding-Bootcamp/NUCHI201808FSF4.git</a:t>
            </a:r>
            <a:endParaRPr sz="2400" dirty="0" smtClean="0">
              <a:solidFill>
                <a:srgbClr val="008000"/>
              </a:solidFill>
            </a:endParaR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</a:t>
            </a:r>
            <a:r>
              <a:rPr dirty="0" smtClean="0"/>
              <a:t> </a:t>
            </a:r>
            <a:r>
              <a:rPr lang="en-US" dirty="0" smtClean="0"/>
              <a:t>due date will be discussed on Sat</a:t>
            </a:r>
            <a:endParaRPr sz="2400" dirty="0" smtClean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HTML for Forms</a:t>
            </a:r>
          </a:p>
        </p:txBody>
      </p:sp>
      <p:pic>
        <p:nvPicPr>
          <p:cNvPr id="562" name="image16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563" name="image17.png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2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564" name="Shape 564"/>
          <p:cNvSpPr/>
          <p:nvPr/>
        </p:nvSpPr>
        <p:spPr>
          <a:xfrm flipH="1">
            <a:off x="4521425" y="4387220"/>
            <a:ext cx="84453" cy="223374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</p:spPr>
        <p:txBody>
          <a:bodyPr/>
          <a:lstStyle/>
          <a:p>
            <a:r>
              <a:t>On Ugly HTML</a:t>
            </a:r>
          </a:p>
        </p:txBody>
      </p:sp>
      <p:pic>
        <p:nvPicPr>
          <p:cNvPr id="567" name="image18.png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7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Shape 56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1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573" name="Shape 573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576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77" name="image19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CSS Stylin’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582" name="Shape 5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583" name="image6.jpe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6" cy="149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image20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587" name="Shape 587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588" name="Shape 588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589" name="image21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22.png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7" cy="1448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</a:t>
            </a:r>
          </a:p>
        </p:txBody>
      </p:sp>
      <p:pic>
        <p:nvPicPr>
          <p:cNvPr id="593" name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1"/>
            <a:ext cx="9144001" cy="52760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4" name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6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597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600" name="image24.png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601" name="Shape 601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Hella Boring…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Today’s Class!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</a:t>
            </a:r>
          </a:p>
        </p:txBody>
      </p:sp>
      <p:pic>
        <p:nvPicPr>
          <p:cNvPr id="604" name="image25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26.png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608" name="image27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611" name="Shape 611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612" name="image28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6"/>
            <a:ext cx="8409696" cy="2883327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CSS Example</a:t>
            </a:r>
          </a:p>
        </p:txBody>
      </p:sp>
      <p:sp>
        <p:nvSpPr>
          <p:cNvPr id="615" name="Shape 615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marL="479203" lvl="1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2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200" b="1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3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  <a:endParaRPr sz="120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Key CSS Attributes</a:t>
            </a:r>
          </a:p>
        </p:txBody>
      </p:sp>
      <p:sp>
        <p:nvSpPr>
          <p:cNvPr id="618" name="Shape 618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300"/>
              </a:spcBef>
              <a:defRPr sz="1500" b="1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500" b="1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endParaRPr sz="1700"/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Powerful Duo</a:t>
            </a:r>
          </a:p>
        </p:txBody>
      </p:sp>
      <p:sp>
        <p:nvSpPr>
          <p:cNvPr id="621" name="Shape 621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normAutofit lnSpcReduction="10000"/>
          </a:bodyPr>
          <a:lstStyle/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INSTRUCTOR DEMO</a:t>
            </a:r>
          </a:p>
        </p:txBody>
      </p:sp>
      <p:sp>
        <p:nvSpPr>
          <p:cNvPr id="624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sp>
        <p:nvSpPr>
          <p:cNvPr id="627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629" name="Shape 629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&gt; YOUR TURN!</a:t>
            </a:r>
          </a:p>
        </p:txBody>
      </p:sp>
      <p:pic>
        <p:nvPicPr>
          <p:cNvPr id="632" name="image29.png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Video Walkthrough!!</a:t>
            </a:r>
          </a:p>
        </p:txBody>
      </p:sp>
      <p:pic>
        <p:nvPicPr>
          <p:cNvPr id="635" name="image30.png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Shape 63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r>
              <a:rPr>
                <a:hlinkClick r:id="rId3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Today’s Objectives</a:t>
            </a:r>
          </a:p>
        </p:txBody>
      </p:sp>
      <p:sp>
        <p:nvSpPr>
          <p:cNvPr id="232" name="Shape 232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understand the importance of Git Version Control and of how to use it.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create GitHub Repositories, push code into them, and share with class.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make more HTML documents.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learn to properly use basic HTML tags.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Students will implement basic CSS styling to HTML documents. 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Still a Bit Confused?</a:t>
            </a:r>
          </a:p>
        </p:txBody>
      </p:sp>
      <p:sp>
        <p:nvSpPr>
          <p:cNvPr id="639" name="Shape 639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Remember! We’ve got video guides for key activities like that last one.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If you feel like you are EVER falling behind, use those online walkthroughs to help catch back up. They are made to be easy to understand.</a:t>
            </a:r>
          </a:p>
          <a:p>
            <a:endParaRPr/>
          </a:p>
          <a:p>
            <a:r>
              <a:t>Still having trouble? Shoot your instructor or one of your TAs a message!</a:t>
            </a:r>
          </a:p>
          <a:p>
            <a:r>
              <a:t>We are here to help you out in whatever way we can! </a:t>
            </a:r>
          </a:p>
        </p:txBody>
      </p:sp>
      <p:pic>
        <p:nvPicPr>
          <p:cNvPr id="640" name="image31.png" descr="kMBinXTCrX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Recap + Questions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Know Thyself</a:t>
            </a:r>
          </a:p>
        </p:txBody>
      </p:sp>
      <p:sp>
        <p:nvSpPr>
          <p:cNvPr id="235" name="Shape 235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What / Why Git?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>
        <p:dissolve/>
      </p:transition>
    </mc:Choice>
    <mc:Fallback>
      <mp:transition xmlns:mp="http://schemas.microsoft.com/office/mac/powerpoint/2008/main" spd="med"/>
    </mc:Fallback>
  </mc:AlternateContent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3156</Words>
  <Application>Microsoft Macintosh PowerPoint</Application>
  <PresentationFormat>On-screen Show (4:3)</PresentationFormat>
  <Paragraphs>451</Paragraphs>
  <Slides>71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UCF - Theme</vt:lpstr>
      <vt:lpstr>Git’n Pro with HTML/CSS</vt:lpstr>
      <vt:lpstr>It’s Okay! </vt:lpstr>
      <vt:lpstr>Admin Items</vt:lpstr>
      <vt:lpstr>Where to Get Help</vt:lpstr>
      <vt:lpstr>Homework #1 - Assignment</vt:lpstr>
      <vt:lpstr>Today’s Class!</vt:lpstr>
      <vt:lpstr>Today’s Objectives</vt:lpstr>
      <vt:lpstr>Know Thyself</vt:lpstr>
      <vt:lpstr>What / Why Git?</vt:lpstr>
      <vt:lpstr>Collaborative Coding</vt:lpstr>
      <vt:lpstr>The Team’s Task</vt:lpstr>
      <vt:lpstr>Maya &amp; Gil make their edits</vt:lpstr>
      <vt:lpstr>Different Solutions</vt:lpstr>
      <vt:lpstr>Resolution</vt:lpstr>
      <vt:lpstr>Anne writes her own stuff…</vt:lpstr>
      <vt:lpstr>Anne overwrites work of her teammates…</vt:lpstr>
      <vt:lpstr>The Group Project</vt:lpstr>
      <vt:lpstr>Version Control</vt:lpstr>
      <vt:lpstr>The Group Project</vt:lpstr>
      <vt:lpstr>The team goes to work</vt:lpstr>
      <vt:lpstr>Slide 21</vt:lpstr>
      <vt:lpstr>Gil’s edits are ready</vt:lpstr>
      <vt:lpstr>Slide 23</vt:lpstr>
      <vt:lpstr>Slide 24</vt:lpstr>
      <vt:lpstr>Gil resolves</vt:lpstr>
      <vt:lpstr>Slide 26</vt:lpstr>
      <vt:lpstr>Anne starts her work</vt:lpstr>
      <vt:lpstr>Slide 28</vt:lpstr>
      <vt:lpstr>If Anne had made a pull first…</vt:lpstr>
      <vt:lpstr>The overwritten work is discovered</vt:lpstr>
      <vt:lpstr>Roll Back</vt:lpstr>
      <vt:lpstr>The Group Project</vt:lpstr>
      <vt:lpstr>Quick Activity!</vt:lpstr>
      <vt:lpstr>So… What’s this GitHub?</vt:lpstr>
      <vt:lpstr>Pushing and Pulling to GitHub</vt:lpstr>
      <vt:lpstr>Get Started with Git</vt:lpstr>
      <vt:lpstr>Instructor Git Demo!</vt:lpstr>
      <vt:lpstr>Basic Git Commands</vt:lpstr>
      <vt:lpstr>Basic Git Commands</vt:lpstr>
      <vt:lpstr>&gt; YOUR TURN!</vt:lpstr>
      <vt:lpstr>Still a Bit Lost? Never Worry!</vt:lpstr>
      <vt:lpstr>If You’re Still Lost… Here’s a (Free) Course</vt:lpstr>
      <vt:lpstr>HTML Round 2</vt:lpstr>
      <vt:lpstr>HTML Syntax (Basic)</vt:lpstr>
      <vt:lpstr>HTML Syntax (with Attribute)</vt:lpstr>
      <vt:lpstr>Tricky Tags (Self-Closing)</vt:lpstr>
      <vt:lpstr>Important Common Tags</vt:lpstr>
      <vt:lpstr>Less Common Tags</vt:lpstr>
      <vt:lpstr>HTML for Forms</vt:lpstr>
      <vt:lpstr>HTML for Forms</vt:lpstr>
      <vt:lpstr>On Ugly HTML</vt:lpstr>
      <vt:lpstr>&gt; YOUR TURN!</vt:lpstr>
      <vt:lpstr>&gt; YOUR TURN!</vt:lpstr>
      <vt:lpstr>CSS Stylin’</vt:lpstr>
      <vt:lpstr>HTML / CSS Definitions (*yawn* unimportant)</vt:lpstr>
      <vt:lpstr>HTML / CSS Analogy</vt:lpstr>
      <vt:lpstr>Basic HTML Page</vt:lpstr>
      <vt:lpstr>Basic HTML Page - Result</vt:lpstr>
      <vt:lpstr>Basic HTML Page - Result</vt:lpstr>
      <vt:lpstr>Enter CSS</vt:lpstr>
      <vt:lpstr>Enter CSS - Result</vt:lpstr>
      <vt:lpstr>CSS Syntax</vt:lpstr>
      <vt:lpstr>CSS Example</vt:lpstr>
      <vt:lpstr>Key CSS Attributes</vt:lpstr>
      <vt:lpstr>Powerful Duo</vt:lpstr>
      <vt:lpstr>INSTRUCTOR DEMO</vt:lpstr>
      <vt:lpstr>&gt; YOUR TURN!</vt:lpstr>
      <vt:lpstr>&gt; YOUR TURN!</vt:lpstr>
      <vt:lpstr>Video Walkthrough!!</vt:lpstr>
      <vt:lpstr>Still a Bit Confused?</vt:lpstr>
      <vt:lpstr>Recap + Questions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Git’n Pro with HTML/CSS</dc:title>
  <cp:lastModifiedBy>PhillipLoy</cp:lastModifiedBy>
  <cp:revision>22</cp:revision>
  <dcterms:created xsi:type="dcterms:W3CDTF">2018-08-23T02:22:08Z</dcterms:created>
  <dcterms:modified xsi:type="dcterms:W3CDTF">2018-08-23T03:34:50Z</dcterms:modified>
</cp:coreProperties>
</file>